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Imag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7" name="Imag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3071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23/09/2019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BDF2611-149A-4379-A1F1-6BF8A1214C92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Cliquez pour éditer le format du texte-titreModifiez le style du titre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23/09/2019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E32310FF-092F-490C-9C8A-6532C0E10260}" type="slidenum">
              <a:rPr lang="fr-FR" sz="1200">
                <a:solidFill>
                  <a:srgbClr val="8B8B8B"/>
                </a:solidFill>
                <a:latin typeface="Calibri"/>
              </a:rPr>
              <a:t>‹N°›</a:t>
            </a:fld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-nantes.fr/academie/politique-academique/enseignement-des-langues-vivantes/cursus-europeens/l-abibac-le-bachibac-l-esabac-les-doubles-certifications-601975.kjsp" TargetMode="Externa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ge3e.loire-atlantique.fr/s3e/index.xhtml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Georgia"/>
              </a:rPr>
              <a:t>Information des parents des élèves de 3°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7956360" y="6165360"/>
            <a:ext cx="823680" cy="3344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900">
                <a:solidFill>
                  <a:srgbClr val="8B8B8B"/>
                </a:solidFill>
                <a:latin typeface="Calibri"/>
              </a:rPr>
              <a:t>11/09/2018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Les critères</a:t>
            </a:r>
            <a:r>
              <a:rPr lang="fr-FR" sz="2800">
                <a:solidFill>
                  <a:srgbClr val="000000"/>
                </a:solidFill>
                <a:latin typeface="Georgia"/>
              </a:rPr>
              <a:t>.</a:t>
            </a:r>
            <a:endParaRPr/>
          </a:p>
        </p:txBody>
      </p:sp>
      <p:sp>
        <p:nvSpPr>
          <p:cNvPr id="135" name="CustomShape 3"/>
          <p:cNvSpPr/>
          <p:nvPr/>
        </p:nvSpPr>
        <p:spPr>
          <a:xfrm>
            <a:off x="899640" y="2493000"/>
            <a:ext cx="7632360" cy="292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Pour les LGT: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        Les avis du conseil de classe.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        Le lieu d’habitation.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        Les notes pour les secondes contingentées.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Pour la voie professionnelle: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        Un classement selon des critères spécifiques.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Les stratégies</a:t>
            </a:r>
            <a:r>
              <a:rPr lang="fr-FR" sz="2800">
                <a:solidFill>
                  <a:srgbClr val="000000"/>
                </a:solidFill>
                <a:latin typeface="Georgia"/>
              </a:rPr>
              <a:t>.</a:t>
            </a:r>
            <a:endParaRPr/>
          </a:p>
        </p:txBody>
      </p:sp>
      <p:sp>
        <p:nvSpPr>
          <p:cNvPr id="138" name="CustomShape 3"/>
          <p:cNvSpPr/>
          <p:nvPr/>
        </p:nvSpPr>
        <p:spPr>
          <a:xfrm>
            <a:off x="432000" y="2187000"/>
            <a:ext cx="8064360" cy="201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fr-FR" sz="2400" b="1" dirty="0">
                <a:solidFill>
                  <a:srgbClr val="000000"/>
                </a:solidFill>
                <a:latin typeface="Georgia"/>
              </a:rPr>
              <a:t>Pour les LGT :</a:t>
            </a:r>
            <a:endParaRPr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Eventuelle demande d'un lycée hors </a:t>
            </a:r>
            <a:r>
              <a:rPr lang="fr-FR" sz="2400" dirty="0" smtClean="0">
                <a:solidFill>
                  <a:srgbClr val="000000"/>
                </a:solidFill>
                <a:latin typeface="Georgia"/>
              </a:rPr>
              <a:t>secteur*.</a:t>
            </a:r>
            <a:endParaRPr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Terminer par le lycée de secteur</a:t>
            </a:r>
            <a:r>
              <a:rPr lang="fr-FR" sz="2400" dirty="0" smtClean="0">
                <a:solidFill>
                  <a:srgbClr val="000000"/>
                </a:solidFill>
                <a:latin typeface="Georgia"/>
              </a:rPr>
              <a:t>.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endParaRPr lang="fr-FR" sz="2400" dirty="0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endParaRPr lang="fr-FR" sz="2400" dirty="0" smtClean="0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50000"/>
              </a:lnSpc>
            </a:pPr>
            <a:endParaRPr lang="fr-FR" sz="2400" dirty="0" smtClean="0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50000"/>
              </a:lnSpc>
            </a:pPr>
            <a:r>
              <a:rPr lang="fr-FR" sz="1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*Pensez aux filières d’excellence : </a:t>
            </a:r>
            <a:r>
              <a:rPr lang="fr-FR" sz="1600" dirty="0" smtClean="0">
                <a:latin typeface="Georgia" panose="02040502050405020303" pitchFamily="18" charset="0"/>
                <a:hlinkClick r:id="rId2"/>
              </a:rPr>
              <a:t>L’</a:t>
            </a:r>
            <a:r>
              <a:rPr lang="fr-FR" sz="1600" dirty="0" err="1" smtClean="0">
                <a:latin typeface="Georgia" panose="02040502050405020303" pitchFamily="18" charset="0"/>
                <a:hlinkClick r:id="rId2"/>
              </a:rPr>
              <a:t>Abibac</a:t>
            </a:r>
            <a:r>
              <a:rPr lang="fr-FR" sz="1600" dirty="0" smtClean="0">
                <a:latin typeface="Georgia" panose="02040502050405020303" pitchFamily="18" charset="0"/>
                <a:hlinkClick r:id="rId2"/>
              </a:rPr>
              <a:t>, le </a:t>
            </a:r>
            <a:r>
              <a:rPr lang="fr-FR" sz="1600" dirty="0" err="1" smtClean="0">
                <a:latin typeface="Georgia" panose="02040502050405020303" pitchFamily="18" charset="0"/>
                <a:hlinkClick r:id="rId2"/>
              </a:rPr>
              <a:t>Bachibac</a:t>
            </a:r>
            <a:r>
              <a:rPr lang="fr-FR" sz="1600" dirty="0" smtClean="0">
                <a:latin typeface="Georgia" panose="02040502050405020303" pitchFamily="18" charset="0"/>
              </a:rPr>
              <a:t> etc</a:t>
            </a:r>
            <a:r>
              <a:rPr lang="fr-FR" sz="1600" dirty="0">
                <a:latin typeface="Georgia" panose="02040502050405020303" pitchFamily="18" charset="0"/>
              </a:rPr>
              <a:t>.</a:t>
            </a:r>
            <a:endParaRPr lang="fr-FR" sz="1600" dirty="0" smtClean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endParaRPr lang="fr-FR" sz="2400" dirty="0">
              <a:solidFill>
                <a:srgbClr val="000000"/>
              </a:solidFill>
              <a:latin typeface="Georgia"/>
            </a:endParaRPr>
          </a:p>
          <a:p>
            <a:pPr>
              <a:lnSpc>
                <a:spcPct val="15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Les stratégies</a:t>
            </a:r>
            <a:r>
              <a:rPr lang="fr-FR" sz="2800">
                <a:solidFill>
                  <a:srgbClr val="000000"/>
                </a:solidFill>
                <a:latin typeface="Georgia"/>
              </a:rPr>
              <a:t>.</a:t>
            </a:r>
            <a:endParaRPr/>
          </a:p>
        </p:txBody>
      </p:sp>
      <p:sp>
        <p:nvSpPr>
          <p:cNvPr id="141" name="CustomShape 3"/>
          <p:cNvSpPr/>
          <p:nvPr/>
        </p:nvSpPr>
        <p:spPr>
          <a:xfrm>
            <a:off x="467640" y="2205000"/>
            <a:ext cx="8064360" cy="2925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000000"/>
                </a:solidFill>
                <a:latin typeface="Georgia"/>
              </a:rPr>
              <a:t>Pour la voie professionnelle :</a:t>
            </a:r>
            <a:endParaRPr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Distinguer les filières sous pression des autres.</a:t>
            </a:r>
            <a:endParaRPr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Demander la même formation dans plusieurs établissements, plusieurs villes.</a:t>
            </a:r>
            <a:endParaRPr dirty="0"/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Terminer par un vœu de sécurité.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43" name="CustomShape 2"/>
          <p:cNvSpPr/>
          <p:nvPr/>
        </p:nvSpPr>
        <p:spPr>
          <a:xfrm>
            <a:off x="428760" y="1155960"/>
            <a:ext cx="8175240" cy="49352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A qui s’adresser? </a:t>
            </a:r>
            <a:endParaRPr dirty="0">
              <a:latin typeface="Georgia" panose="02040502050405020303" pitchFamily="18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Georgia" panose="02040502050405020303" pitchFamily="18" charset="0"/>
            </a:endParaRPr>
          </a:p>
          <a:p>
            <a:pPr algn="ctr">
              <a:lnSpc>
                <a:spcPct val="100000"/>
              </a:lnSpc>
            </a:pP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Professeurs Principaux (demande de rendez-vous)</a:t>
            </a: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  <a:buFont typeface="StarSymbol"/>
              <a:buChar char="-"/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Mme BUTAT PSY-EN (spécialité conseil en orientation)</a:t>
            </a: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-Principal du Collège (M. Blandin)</a:t>
            </a: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-Principal adjoint (</a:t>
            </a:r>
            <a:r>
              <a:rPr lang="fr-FR" sz="2400" dirty="0" err="1">
                <a:solidFill>
                  <a:srgbClr val="000000"/>
                </a:solidFill>
                <a:latin typeface="Georgia" panose="02040502050405020303" pitchFamily="18" charset="0"/>
              </a:rPr>
              <a:t>M.Seguin</a:t>
            </a:r>
            <a:r>
              <a:rPr lang="fr-FR" sz="2400" dirty="0">
                <a:solidFill>
                  <a:srgbClr val="000000"/>
                </a:solidFill>
                <a:latin typeface="Georgia" panose="02040502050405020303" pitchFamily="18" charset="0"/>
              </a:rPr>
              <a:t>)</a:t>
            </a:r>
            <a:endParaRPr dirty="0">
              <a:latin typeface="Georgia" panose="02040502050405020303" pitchFamily="18" charset="0"/>
            </a:endParaRPr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45058" y="2432602"/>
            <a:ext cx="7774151" cy="41853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Georgia" panose="02040502050405020303" pitchFamily="18" charset="0"/>
              </a:rPr>
              <a:t>Conventions en trois exemplaires à rendre avant les vacances de Noël.</a:t>
            </a:r>
          </a:p>
          <a:p>
            <a:endParaRPr lang="fr-FR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Georgia" panose="02040502050405020303" pitchFamily="18" charset="0"/>
              </a:rPr>
              <a:t>Un rapport de stage, format numérique et imprimé, évalué en compétences</a:t>
            </a:r>
          </a:p>
          <a:p>
            <a:r>
              <a:rPr lang="fr-FR" dirty="0" smtClean="0">
                <a:latin typeface="Georgia" panose="02040502050405020303" pitchFamily="18" charset="0"/>
              </a:rPr>
              <a:t> de cycle 4 : à rendre pour le 9 mars 2020.</a:t>
            </a:r>
          </a:p>
          <a:p>
            <a:endParaRPr lang="fr-FR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latin typeface="Georgia" panose="02040502050405020303" pitchFamily="18" charset="0"/>
              </a:rPr>
              <a:t>Possibilité de chercher un stage sur un </a:t>
            </a:r>
            <a:r>
              <a:rPr lang="fr-FR" dirty="0" err="1" smtClean="0">
                <a:latin typeface="Georgia" panose="02040502050405020303" pitchFamily="18" charset="0"/>
                <a:hlinkClick r:id="rId2"/>
              </a:rPr>
              <a:t>un</a:t>
            </a:r>
            <a:r>
              <a:rPr lang="fr-FR" dirty="0" smtClean="0">
                <a:latin typeface="Georgia" panose="02040502050405020303" pitchFamily="18" charset="0"/>
                <a:hlinkClick r:id="rId2"/>
              </a:rPr>
              <a:t> site dédié</a:t>
            </a:r>
            <a:r>
              <a:rPr lang="fr-FR" dirty="0" smtClean="0">
                <a:latin typeface="Georgia" panose="02040502050405020303" pitchFamily="18" charset="0"/>
              </a:rPr>
              <a:t> la recherche de stage</a:t>
            </a:r>
          </a:p>
          <a:p>
            <a:r>
              <a:rPr lang="fr-FR" dirty="0" smtClean="0">
                <a:latin typeface="Georgia" panose="02040502050405020303" pitchFamily="18" charset="0"/>
              </a:rPr>
              <a:t> en entreprise.</a:t>
            </a:r>
            <a:r>
              <a:rPr lang="fr-FR" dirty="0"/>
              <a:t>
</a:t>
            </a:r>
            <a:r>
              <a:rPr lang="fr-FR" dirty="0" smtClean="0"/>
              <a:t> </a:t>
            </a:r>
            <a:r>
              <a:rPr lang="fr-FR" dirty="0"/>
              <a:t>
</a:t>
            </a:r>
            <a:endParaRPr dirty="0"/>
          </a:p>
        </p:txBody>
      </p:sp>
      <p:sp>
        <p:nvSpPr>
          <p:cNvPr id="3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 dirty="0" smtClean="0">
                <a:solidFill>
                  <a:srgbClr val="FFFFFF"/>
                </a:solidFill>
                <a:latin typeface="Georgia"/>
              </a:rPr>
              <a:t>Le stage d’observatio</a:t>
            </a:r>
            <a:r>
              <a:rPr lang="fr-FR" sz="3200" dirty="0" smtClean="0">
                <a:solidFill>
                  <a:srgbClr val="FFFFFF"/>
                </a:solidFill>
                <a:latin typeface="Georgia"/>
              </a:rPr>
              <a:t>n en entreprise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187640" y="692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 brevet des collèges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1236960" y="298836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82" name="CustomShape 3"/>
          <p:cNvSpPr/>
          <p:nvPr/>
        </p:nvSpPr>
        <p:spPr>
          <a:xfrm>
            <a:off x="2122200" y="1917000"/>
            <a:ext cx="6262200" cy="1079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Les épreuves écrites</a:t>
            </a:r>
            <a:endParaRPr/>
          </a:p>
          <a:p>
            <a:pPr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
L’épreuve orale 
</a:t>
            </a:r>
            <a:endParaRPr/>
          </a:p>
        </p:txBody>
      </p:sp>
      <p:sp>
        <p:nvSpPr>
          <p:cNvPr id="83" name="CustomShape 4"/>
          <p:cNvSpPr/>
          <p:nvPr/>
        </p:nvSpPr>
        <p:spPr>
          <a:xfrm>
            <a:off x="1188000" y="69300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 brevet des collèges</a:t>
            </a:r>
            <a:endParaRPr/>
          </a:p>
        </p:txBody>
      </p:sp>
      <p:sp>
        <p:nvSpPr>
          <p:cNvPr id="84" name="CustomShape 5"/>
          <p:cNvSpPr/>
          <p:nvPr/>
        </p:nvSpPr>
        <p:spPr>
          <a:xfrm>
            <a:off x="1188000" y="69300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 brevet des collèges</a:t>
            </a:r>
            <a:endParaRPr/>
          </a:p>
        </p:txBody>
      </p:sp>
      <p:sp>
        <p:nvSpPr>
          <p:cNvPr id="85" name="CustomShape 6"/>
          <p:cNvSpPr/>
          <p:nvPr/>
        </p:nvSpPr>
        <p:spPr>
          <a:xfrm>
            <a:off x="1188000" y="69300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 brevet des collèges</a:t>
            </a:r>
            <a:endParaRPr/>
          </a:p>
        </p:txBody>
      </p:sp>
      <p:sp>
        <p:nvSpPr>
          <p:cNvPr id="86" name="CustomShape 7"/>
          <p:cNvSpPr/>
          <p:nvPr/>
        </p:nvSpPr>
        <p:spPr>
          <a:xfrm>
            <a:off x="1223640" y="453600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Le(s) stage(s) en entreprise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 brevet des collèges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1403640" y="1728720"/>
            <a:ext cx="3030840" cy="42202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4 épreuves écrites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( /300 )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Georgia"/>
              </a:rPr>
              <a:t>Français (3h/100)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Georgia"/>
              </a:rPr>
              <a:t>Mathématiques (2h/100)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Georgia"/>
              </a:rPr>
              <a:t>Sciences (1h/50)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 dirty="0">
                <a:solidFill>
                  <a:srgbClr val="000000"/>
                </a:solidFill>
                <a:latin typeface="Georgia"/>
              </a:rPr>
              <a:t>HGEMC (2h/50)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89" name="CustomShape 3"/>
          <p:cNvSpPr/>
          <p:nvPr/>
        </p:nvSpPr>
        <p:spPr>
          <a:xfrm>
            <a:off x="4716000" y="1728720"/>
            <a:ext cx="3030840" cy="19638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1 épreuve Orale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( /100 )</a:t>
            </a:r>
            <a:endParaRPr/>
          </a:p>
        </p:txBody>
      </p:sp>
      <p:sp>
        <p:nvSpPr>
          <p:cNvPr id="90" name="CustomShape 4"/>
          <p:cNvSpPr/>
          <p:nvPr/>
        </p:nvSpPr>
        <p:spPr>
          <a:xfrm>
            <a:off x="4716000" y="4005000"/>
            <a:ext cx="3030840" cy="19638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L’évaluation du socle commun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(/400)</a:t>
            </a:r>
            <a:endParaRPr dirty="0"/>
          </a:p>
        </p:txBody>
      </p:sp>
      <p:sp>
        <p:nvSpPr>
          <p:cNvPr id="91" name="CustomShape 5"/>
          <p:cNvSpPr/>
          <p:nvPr/>
        </p:nvSpPr>
        <p:spPr>
          <a:xfrm>
            <a:off x="1151640" y="1556640"/>
            <a:ext cx="6840360" cy="4608000"/>
          </a:xfrm>
          <a:prstGeom prst="roundRect">
            <a:avLst>
              <a:gd name="adj" fmla="val 4905"/>
            </a:avLst>
          </a:prstGeom>
          <a:noFill/>
          <a:ln w="25560">
            <a:solidFill>
              <a:srgbClr val="FF0000"/>
            </a:solidFill>
            <a:round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95640" y="692640"/>
            <a:ext cx="8229240" cy="86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000000"/>
                </a:solidFill>
                <a:latin typeface="Georgia"/>
              </a:rPr>
              <a:t>L’épreuve orale.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547920" y="1628640"/>
            <a:ext cx="8229240" cy="4392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Préparation.</a:t>
            </a:r>
            <a:endParaRPr/>
          </a:p>
          <a:p>
            <a:pPr>
              <a:lnSpc>
                <a:spcPct val="200000"/>
              </a:lnSpc>
            </a:pPr>
            <a:r>
              <a:rPr lang="fr-FR" sz="2000">
                <a:solidFill>
                  <a:srgbClr val="000000"/>
                </a:solidFill>
                <a:latin typeface="Georgia"/>
              </a:rPr>
              <a:t>Des projets menés tout au long de l’année (oeuvres, parcours…).</a:t>
            </a:r>
            <a:endParaRPr/>
          </a:p>
          <a:p>
            <a:pPr>
              <a:lnSpc>
                <a:spcPct val="200000"/>
              </a:lnSpc>
            </a:pPr>
            <a:r>
              <a:rPr lang="fr-FR" sz="2000">
                <a:solidFill>
                  <a:srgbClr val="000000"/>
                </a:solidFill>
                <a:latin typeface="Georgia"/>
              </a:rPr>
              <a:t>Évaluer la capacité du candidat à </a:t>
            </a:r>
            <a:r>
              <a:rPr lang="fr-FR" sz="2000" b="1">
                <a:solidFill>
                  <a:srgbClr val="000000"/>
                </a:solidFill>
                <a:latin typeface="Georgia"/>
              </a:rPr>
              <a:t>exposer les compétences et connaissances</a:t>
            </a:r>
            <a:r>
              <a:rPr lang="fr-FR" sz="2000">
                <a:solidFill>
                  <a:srgbClr val="000000"/>
                </a:solidFill>
                <a:latin typeface="Georgia"/>
              </a:rPr>
              <a:t> qu'il a acquises.</a:t>
            </a:r>
            <a:endParaRPr/>
          </a:p>
          <a:p>
            <a:pPr>
              <a:lnSpc>
                <a:spcPct val="200000"/>
              </a:lnSpc>
            </a:pPr>
            <a:r>
              <a:rPr lang="fr-FR" sz="2000">
                <a:solidFill>
                  <a:srgbClr val="000000"/>
                </a:solidFill>
                <a:latin typeface="Georgia"/>
              </a:rPr>
              <a:t>L'évaluation prend en compte la </a:t>
            </a:r>
            <a:r>
              <a:rPr lang="fr-FR" sz="2000" b="1">
                <a:solidFill>
                  <a:srgbClr val="000000"/>
                </a:solidFill>
                <a:latin typeface="Georgia"/>
              </a:rPr>
              <a:t>qualité de la prestation orale </a:t>
            </a:r>
            <a:r>
              <a:rPr lang="fr-FR" sz="2000">
                <a:solidFill>
                  <a:srgbClr val="000000"/>
                </a:solidFill>
                <a:latin typeface="Georgia"/>
              </a:rPr>
              <a:t>du candidat, </a:t>
            </a:r>
            <a:r>
              <a:rPr lang="fr-FR" sz="2000" b="1">
                <a:solidFill>
                  <a:srgbClr val="000000"/>
                </a:solidFill>
                <a:latin typeface="Georgia"/>
              </a:rPr>
              <a:t>tant du point de vue des contenus que de son expression</a:t>
            </a:r>
            <a:r>
              <a:rPr lang="fr-FR" sz="2000">
                <a:solidFill>
                  <a:srgbClr val="000000"/>
                </a:solidFill>
                <a:latin typeface="Georgia"/>
              </a:rPr>
              <a:t>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95640" y="692640"/>
            <a:ext cx="8229240" cy="863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3600" u="sng">
                <a:solidFill>
                  <a:srgbClr val="000000"/>
                </a:solidFill>
                <a:latin typeface="Georgia"/>
              </a:rPr>
              <a:t>L’épreuve orale.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1110960" y="2061000"/>
            <a:ext cx="3030840" cy="105516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Individuelle ou en groupe</a:t>
            </a:r>
            <a:endParaRPr dirty="0"/>
          </a:p>
        </p:txBody>
      </p:sp>
      <p:sp>
        <p:nvSpPr>
          <p:cNvPr id="96" name="CustomShape 3"/>
          <p:cNvSpPr/>
          <p:nvPr/>
        </p:nvSpPr>
        <p:spPr>
          <a:xfrm>
            <a:off x="5148000" y="4077000"/>
            <a:ext cx="3030840" cy="105516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Entretien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(10 min)</a:t>
            </a:r>
            <a:endParaRPr/>
          </a:p>
        </p:txBody>
      </p:sp>
      <p:sp>
        <p:nvSpPr>
          <p:cNvPr id="97" name="CustomShape 4"/>
          <p:cNvSpPr/>
          <p:nvPr/>
        </p:nvSpPr>
        <p:spPr>
          <a:xfrm>
            <a:off x="1115640" y="4077000"/>
            <a:ext cx="3030840" cy="105516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Exposé individuel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( 5 min)</a:t>
            </a:r>
            <a:endParaRPr dirty="0"/>
          </a:p>
        </p:txBody>
      </p:sp>
      <p:sp>
        <p:nvSpPr>
          <p:cNvPr id="98" name="CustomShape 5"/>
          <p:cNvSpPr/>
          <p:nvPr/>
        </p:nvSpPr>
        <p:spPr>
          <a:xfrm>
            <a:off x="5076000" y="2061000"/>
            <a:ext cx="3030840" cy="105516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9360">
            <a:solidFill>
              <a:srgbClr val="C6D9F1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Jury: sujet choisi par l’élève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214280" y="1857240"/>
            <a:ext cx="6840360" cy="24998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Les voies d’orientation</a:t>
            </a:r>
            <a:r>
              <a:rPr lang="fr-FR" sz="2800">
                <a:solidFill>
                  <a:srgbClr val="000000"/>
                </a:solidFill>
                <a:latin typeface="Georgia"/>
              </a:rPr>
              <a:t>.</a:t>
            </a: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683640" y="3909960"/>
            <a:ext cx="1115640" cy="10846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eorgia"/>
              </a:rPr>
              <a:t>3°</a:t>
            </a:r>
            <a:endParaRPr/>
          </a:p>
        </p:txBody>
      </p:sp>
      <p:sp>
        <p:nvSpPr>
          <p:cNvPr id="103" name="CustomShape 4"/>
          <p:cNvSpPr/>
          <p:nvPr/>
        </p:nvSpPr>
        <p:spPr>
          <a:xfrm>
            <a:off x="3204000" y="5589360"/>
            <a:ext cx="4968360" cy="10846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eorgia"/>
              </a:rPr>
              <a:t>doublement</a:t>
            </a:r>
            <a:endParaRPr/>
          </a:p>
        </p:txBody>
      </p:sp>
      <p:sp>
        <p:nvSpPr>
          <p:cNvPr id="104" name="CustomShape 5"/>
          <p:cNvSpPr/>
          <p:nvPr/>
        </p:nvSpPr>
        <p:spPr>
          <a:xfrm>
            <a:off x="3204000" y="4452480"/>
            <a:ext cx="4968360" cy="10846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eorgia"/>
              </a:rPr>
              <a:t>1</a:t>
            </a:r>
            <a:r>
              <a:rPr lang="fr-FR" sz="2800" baseline="30000">
                <a:solidFill>
                  <a:srgbClr val="000000"/>
                </a:solidFill>
                <a:latin typeface="Georgia"/>
              </a:rPr>
              <a:t>ere année CAP</a:t>
            </a:r>
            <a:endParaRPr/>
          </a:p>
        </p:txBody>
      </p:sp>
      <p:sp>
        <p:nvSpPr>
          <p:cNvPr id="105" name="CustomShape 6"/>
          <p:cNvSpPr/>
          <p:nvPr/>
        </p:nvSpPr>
        <p:spPr>
          <a:xfrm>
            <a:off x="3204000" y="3315240"/>
            <a:ext cx="4968360" cy="10846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eorgia"/>
              </a:rPr>
              <a:t>2° professionnelle</a:t>
            </a:r>
            <a:endParaRPr/>
          </a:p>
        </p:txBody>
      </p:sp>
      <p:sp>
        <p:nvSpPr>
          <p:cNvPr id="106" name="CustomShape 7"/>
          <p:cNvSpPr/>
          <p:nvPr/>
        </p:nvSpPr>
        <p:spPr>
          <a:xfrm>
            <a:off x="3204000" y="2178360"/>
            <a:ext cx="4968360" cy="10846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Georgia"/>
              </a:rPr>
              <a:t>2° Générale et technologique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procédures d’orientation</a:t>
            </a:r>
            <a:endParaRPr/>
          </a:p>
        </p:txBody>
      </p:sp>
      <p:sp>
        <p:nvSpPr>
          <p:cNvPr id="108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u="sng">
                <a:solidFill>
                  <a:srgbClr val="000000"/>
                </a:solidFill>
                <a:latin typeface="Georgia"/>
              </a:rPr>
              <a:t>Les aides à la décision</a:t>
            </a:r>
            <a:r>
              <a:rPr lang="fr-FR" sz="2800">
                <a:solidFill>
                  <a:srgbClr val="000000"/>
                </a:solidFill>
                <a:latin typeface="Georgia"/>
              </a:rPr>
              <a:t>.</a:t>
            </a:r>
            <a:endParaRPr/>
          </a:p>
        </p:txBody>
      </p:sp>
      <p:sp>
        <p:nvSpPr>
          <p:cNvPr id="109" name="CustomShape 3"/>
          <p:cNvSpPr/>
          <p:nvPr/>
        </p:nvSpPr>
        <p:spPr>
          <a:xfrm>
            <a:off x="329040" y="5111280"/>
            <a:ext cx="3827324" cy="1224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Mini stages en LP</a:t>
            </a:r>
            <a:endParaRPr/>
          </a:p>
        </p:txBody>
      </p:sp>
      <p:sp>
        <p:nvSpPr>
          <p:cNvPr id="110" name="CustomShape 4"/>
          <p:cNvSpPr/>
          <p:nvPr/>
        </p:nvSpPr>
        <p:spPr>
          <a:xfrm>
            <a:off x="4608000" y="3600000"/>
            <a:ext cx="3744000" cy="1223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Stage d'observation en entreprise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12-14/02/2019</a:t>
            </a:r>
            <a:endParaRPr/>
          </a:p>
        </p:txBody>
      </p:sp>
      <p:sp>
        <p:nvSpPr>
          <p:cNvPr id="111" name="CustomShape 5"/>
          <p:cNvSpPr/>
          <p:nvPr/>
        </p:nvSpPr>
        <p:spPr>
          <a:xfrm>
            <a:off x="329040" y="1908720"/>
            <a:ext cx="3827324" cy="147528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Forum des métiers 05/10, Lycée Camille Claudel Semaine de l’orientation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12-15/11/2019</a:t>
            </a:r>
            <a:endParaRPr dirty="0"/>
          </a:p>
        </p:txBody>
      </p:sp>
      <p:sp>
        <p:nvSpPr>
          <p:cNvPr id="112" name="CustomShape 6"/>
          <p:cNvSpPr/>
          <p:nvPr/>
        </p:nvSpPr>
        <p:spPr>
          <a:xfrm>
            <a:off x="4608000" y="1908720"/>
            <a:ext cx="3744000" cy="14295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Réunion parents/professeurs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Lundi 2 décembre</a:t>
            </a:r>
            <a:endParaRPr dirty="0"/>
          </a:p>
        </p:txBody>
      </p:sp>
      <p:sp>
        <p:nvSpPr>
          <p:cNvPr id="113" name="CustomShape 7"/>
          <p:cNvSpPr/>
          <p:nvPr/>
        </p:nvSpPr>
        <p:spPr>
          <a:xfrm>
            <a:off x="329041" y="3600000"/>
            <a:ext cx="3827323" cy="12236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Portes ouvertes lycées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Georgia"/>
              </a:rPr>
              <a:t>Janvier -Mars</a:t>
            </a:r>
            <a:endParaRPr dirty="0"/>
          </a:p>
        </p:txBody>
      </p:sp>
      <p:sp>
        <p:nvSpPr>
          <p:cNvPr id="114" name="CustomShape 8"/>
          <p:cNvSpPr/>
          <p:nvPr/>
        </p:nvSpPr>
        <p:spPr>
          <a:xfrm>
            <a:off x="4608000" y="5085360"/>
            <a:ext cx="3744000" cy="1224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5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PsyEN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Lundi,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400">
                <a:solidFill>
                  <a:srgbClr val="000000"/>
                </a:solidFill>
                <a:latin typeface="Georgia"/>
              </a:rPr>
              <a:t> jeudi (Q2) après midi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151640" y="404640"/>
            <a:ext cx="6840360" cy="71964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200">
                <a:solidFill>
                  <a:srgbClr val="FFFFFF"/>
                </a:solidFill>
                <a:latin typeface="Georgia"/>
              </a:rPr>
              <a:t>Les temps forts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1562760" y="1340640"/>
            <a:ext cx="5976360" cy="51696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CustomShape 3"/>
          <p:cNvSpPr/>
          <p:nvPr/>
        </p:nvSpPr>
        <p:spPr>
          <a:xfrm>
            <a:off x="251640" y="2997000"/>
            <a:ext cx="8352720" cy="1656000"/>
          </a:xfrm>
          <a:prstGeom prst="notchedRightArrow">
            <a:avLst>
              <a:gd name="adj1" fmla="val 50000"/>
              <a:gd name="adj2" fmla="val 21574"/>
            </a:avLst>
          </a:prstGeom>
          <a:noFill/>
          <a:ln w="44280">
            <a:solidFill>
              <a:srgbClr val="000000"/>
            </a:solidFill>
            <a:round/>
          </a:ln>
        </p:spPr>
      </p:sp>
      <p:sp>
        <p:nvSpPr>
          <p:cNvPr id="118" name="CustomShape 4"/>
          <p:cNvSpPr/>
          <p:nvPr/>
        </p:nvSpPr>
        <p:spPr>
          <a:xfrm>
            <a:off x="504000" y="1648800"/>
            <a:ext cx="1728000" cy="106308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Novembre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Georgia"/>
              </a:rPr>
              <a:t>Conseils mi- semestre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 baseline="30000">
                <a:solidFill>
                  <a:srgbClr val="000000"/>
                </a:solidFill>
                <a:latin typeface="Georgia"/>
              </a:rPr>
              <a:t>Séquence d’observation.</a:t>
            </a:r>
            <a:endParaRPr/>
          </a:p>
        </p:txBody>
      </p:sp>
      <p:sp>
        <p:nvSpPr>
          <p:cNvPr id="119" name="Line 5"/>
          <p:cNvSpPr/>
          <p:nvPr/>
        </p:nvSpPr>
        <p:spPr>
          <a:xfrm>
            <a:off x="1405440" y="2711880"/>
            <a:ext cx="0" cy="6552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20" name="CustomShape 6"/>
          <p:cNvSpPr/>
          <p:nvPr/>
        </p:nvSpPr>
        <p:spPr>
          <a:xfrm>
            <a:off x="4608000" y="1656000"/>
            <a:ext cx="1728000" cy="139860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          Avril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Georgia"/>
              </a:rPr>
              <a:t>Pré affectation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Georgia"/>
              </a:rPr>
              <a:t>(première phase)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400">
                <a:solidFill>
                  <a:srgbClr val="000000"/>
                </a:solidFill>
                <a:latin typeface="Georgia"/>
              </a:rPr>
              <a:t>voie pro et 2de spécifique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1" name="Line 7"/>
          <p:cNvSpPr/>
          <p:nvPr/>
        </p:nvSpPr>
        <p:spPr>
          <a:xfrm>
            <a:off x="5454720" y="2872800"/>
            <a:ext cx="17280" cy="6552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22" name="CustomShape 8"/>
          <p:cNvSpPr/>
          <p:nvPr/>
        </p:nvSpPr>
        <p:spPr>
          <a:xfrm>
            <a:off x="4860000" y="4509000"/>
            <a:ext cx="3312000" cy="203724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Retour de la fiche dialogue signée (étape 2), vœux définitifs des familles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Conseils de classe S2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Proposition du conseil de classe.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Vœux d’affectation (2eme phase)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Saisie des vœux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Résultats des affectations</a:t>
            </a:r>
            <a:endParaRPr/>
          </a:p>
        </p:txBody>
      </p:sp>
      <p:sp>
        <p:nvSpPr>
          <p:cNvPr id="123" name="Line 9"/>
          <p:cNvSpPr/>
          <p:nvPr/>
        </p:nvSpPr>
        <p:spPr>
          <a:xfrm>
            <a:off x="6984000" y="4104000"/>
            <a:ext cx="0" cy="35244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graphicFrame>
        <p:nvGraphicFramePr>
          <p:cNvPr id="124" name="Table 10"/>
          <p:cNvGraphicFramePr/>
          <p:nvPr/>
        </p:nvGraphicFramePr>
        <p:xfrm>
          <a:off x="467640" y="3429000"/>
          <a:ext cx="7920360" cy="791640"/>
        </p:xfrm>
        <a:graphic>
          <a:graphicData uri="http://schemas.openxmlformats.org/drawingml/2006/table">
            <a:tbl>
              <a:tblPr/>
              <a:tblGrid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000"/>
                <a:gridCol w="792360"/>
              </a:tblGrid>
              <a:tr h="7916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5" name="CustomShape 11"/>
          <p:cNvSpPr/>
          <p:nvPr/>
        </p:nvSpPr>
        <p:spPr>
          <a:xfrm>
            <a:off x="2520000" y="1546200"/>
            <a:ext cx="1656000" cy="154980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Janvier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Georgia"/>
              </a:rPr>
              <a:t>Conseil de classe S1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Georgia"/>
              </a:rPr>
              <a:t>Réunion avec les proviseurs de lycée</a:t>
            </a:r>
            <a:endParaRPr/>
          </a:p>
        </p:txBody>
      </p:sp>
      <p:sp>
        <p:nvSpPr>
          <p:cNvPr id="126" name="CustomShape 12"/>
          <p:cNvSpPr/>
          <p:nvPr/>
        </p:nvSpPr>
        <p:spPr>
          <a:xfrm>
            <a:off x="2988000" y="4447080"/>
            <a:ext cx="1803600" cy="130644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Février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DNB Blanc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Stage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Fiche de vœux provisoire</a:t>
            </a:r>
            <a:endParaRPr/>
          </a:p>
        </p:txBody>
      </p:sp>
      <p:sp>
        <p:nvSpPr>
          <p:cNvPr id="127" name="Line 13"/>
          <p:cNvSpPr/>
          <p:nvPr/>
        </p:nvSpPr>
        <p:spPr>
          <a:xfrm>
            <a:off x="3998160" y="4077000"/>
            <a:ext cx="0" cy="3697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28" name="Line 14"/>
          <p:cNvSpPr/>
          <p:nvPr/>
        </p:nvSpPr>
        <p:spPr>
          <a:xfrm>
            <a:off x="3312000" y="3096000"/>
            <a:ext cx="0" cy="3697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29" name="CustomShape 15"/>
          <p:cNvSpPr/>
          <p:nvPr/>
        </p:nvSpPr>
        <p:spPr>
          <a:xfrm>
            <a:off x="6480000" y="2446920"/>
            <a:ext cx="1803600" cy="57708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10 Juin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Oral DNB</a:t>
            </a:r>
            <a:endParaRPr/>
          </a:p>
        </p:txBody>
      </p:sp>
      <p:sp>
        <p:nvSpPr>
          <p:cNvPr id="130" name="Line 16"/>
          <p:cNvSpPr/>
          <p:nvPr/>
        </p:nvSpPr>
        <p:spPr>
          <a:xfrm>
            <a:off x="6984000" y="3069000"/>
            <a:ext cx="0" cy="43200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  <p:sp>
        <p:nvSpPr>
          <p:cNvPr id="131" name="CustomShape 17"/>
          <p:cNvSpPr/>
          <p:nvPr/>
        </p:nvSpPr>
        <p:spPr>
          <a:xfrm>
            <a:off x="1296000" y="4508280"/>
            <a:ext cx="1656000" cy="819720"/>
          </a:xfrm>
          <a:prstGeom prst="rect">
            <a:avLst/>
          </a:prstGeom>
          <a:noFill/>
          <a:ln w="54000">
            <a:solidFill>
              <a:srgbClr val="BFBFBF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FF0000"/>
                </a:solidFill>
                <a:latin typeface="Georgia"/>
              </a:rPr>
              <a:t>Décembre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Fiche dialogue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1600">
                <a:solidFill>
                  <a:srgbClr val="000000"/>
                </a:solidFill>
                <a:latin typeface="Georgia"/>
              </a:rPr>
              <a:t>étape 1</a:t>
            </a:r>
            <a:endParaRPr/>
          </a:p>
        </p:txBody>
      </p:sp>
      <p:sp>
        <p:nvSpPr>
          <p:cNvPr id="132" name="Line 18"/>
          <p:cNvSpPr/>
          <p:nvPr/>
        </p:nvSpPr>
        <p:spPr>
          <a:xfrm>
            <a:off x="2223360" y="4138200"/>
            <a:ext cx="0" cy="369720"/>
          </a:xfrm>
          <a:prstGeom prst="line">
            <a:avLst/>
          </a:prstGeom>
          <a:ln w="38160">
            <a:solidFill>
              <a:srgbClr val="000000"/>
            </a:solidFill>
            <a:round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511</Words>
  <Application>Microsoft Office PowerPoint</Application>
  <PresentationFormat>Affichage à l'écran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DejaVu Sans</vt:lpstr>
      <vt:lpstr>Georgia</vt:lpstr>
      <vt:lpstr>StarSymbol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2</cp:revision>
  <dcterms:modified xsi:type="dcterms:W3CDTF">2019-09-23T19:07:26Z</dcterms:modified>
</cp:coreProperties>
</file>